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12192000" cy="6858000"/>
  <p:notesSz cx="6889750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0FD4671-5BB8-7E40-89C7-9494D2BF875C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1EFE9B-6D19-D94B-BED1-EE210B1C3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432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1D9D058-4F7A-6945-97A8-257EE445EB8B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85A7D75-7845-7343-A5FD-1B2F93F5E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187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2546E-980D-4FB0-B1F5-493F17C40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463A90-C398-40C0-9A5F-C0572E05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1A66D-62A9-4095-87FA-8588FC5D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556B16-2682-4B61-A078-0E28B71D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8FEDFB-08B1-45DF-A2E4-7FFF74B3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35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E4E0D-E432-4E02-B4ED-B0E73A50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6BFA3A-4949-4C25-ABDA-89D9A2462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CFD9C9-5E3C-4C50-9893-E3E308C5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E07F0-8337-414F-B701-0936F8D3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62FCDE-E4EC-437E-8DD8-015B1702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4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D85ADA6-C852-404F-8125-BE1CCB526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413FCA-D2AE-44BB-AF07-1A0837B5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175FF3-91D2-4C0E-8B21-93C3B0D8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2EBA7B-71CD-4A56-A6E4-7BE0265E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713E0-F09E-4B12-ABA3-F8F339F9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9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051A2-0FB5-4891-8EE6-930FE3C5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A5D656-65ED-47CA-84A6-54892857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C0BD5-C7A8-4EC2-89F7-1F807D23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247427-1FAE-4394-B775-46C1ADCD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83B2F1-06E0-40F5-AE64-ACE55F3E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74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E84D2-8CC7-4296-B7C9-D0F61771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57D0E-4E83-4A27-B649-4AB123E60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2429DF-F438-43B0-BAAD-8278D039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B2A83E-FA6F-449D-A6FF-5BF639B0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FB921-FC08-4D65-958C-5AB19685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CE1E0-337F-49C3-9C8B-2218AE3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BDB55-8416-476C-A8DC-7D3B8667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6D499E-C5AA-4EEB-ACB8-B7F98948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012BA4-03D5-475A-B1A4-C6699BBB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ED01C9-CA81-49FB-BA18-CEBCAB34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9EC11E-49CE-4FE7-A975-252533DC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88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34B6E-4333-4166-85B1-144B7E47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43B6EA-D956-499F-87D2-D1879A65C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160749-C486-4BDA-82D8-0E9D03C6D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B52783-5B99-4621-B29B-9A590A28C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BF03ED-381B-4AC0-9584-495B19788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81250F9-385E-43E0-82C9-6A6F0926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4D1EDBD-A8C8-4D67-9DF6-037FDF1B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C600369-A2B0-4895-9298-86C0D5F3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95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FE049-1E95-46A5-81D7-BE8406CB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E972B2D-03F2-445F-81C8-B85E5B15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3878D5-CF39-41C9-B991-A12789B9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CDF38F-7A29-4346-A58C-48E0D8B9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3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DE3E06-598C-47C8-952A-8B40499A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4042CA-343F-4ADE-8958-73CA394A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C88FBA-3281-41D2-871B-E9386EF3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06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5B359-613E-4CBA-AE06-EFC45AD2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5E994-549E-4055-9173-3F0120C6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63CEDA-AFAD-4AB7-B9D9-65239A57F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25B051-C90F-4296-AB5C-2AE7F5A1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14D1EF-57C7-4539-9298-455483C3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EE91AE-FCF6-429E-9B8B-3EB7A9B1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0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9A785-B573-4FAD-A792-4B23E46C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DEAFD4B-D45F-44E3-9952-B8A36EB9E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3592A53-B2AF-4E10-A27A-EBE41EF5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D8F14A-5A4D-495A-A22D-BB721CB5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12.06.2019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E0C5C6-4295-4AE7-9CAF-B4AC1498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24A929-D6F6-4A8D-B621-DBCF3B27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8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F399B0-70D2-405C-9F7A-C8544A80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5F6840-1CC8-4B22-8C5E-D908A68D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6A52E2-0921-4136-A0AF-2A2DE70D5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12.06.2019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E61EE0-C501-4F59-B6A8-8604698D5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Miejskie Przedsiębiorstwo Wodociągów i Kanalizacji Sp. z o.o.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A84422-FDE3-424C-A6B0-4BE71584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1FD4-AD69-4B42-B26B-34F025D987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wik-wagrowiec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A2F79-2E1F-4FE6-9D6A-A3030A6E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264" y="2216710"/>
            <a:ext cx="10008093" cy="385561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założyć </a:t>
            </a:r>
            <a:r>
              <a:rPr lang="pl-PL" sz="6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elektroniczne</a:t>
            </a:r>
            <a:r>
              <a:rPr lang="pl-PL" sz="6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6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Biuro Obsługi Klienta (</a:t>
            </a:r>
            <a:r>
              <a:rPr lang="pl-PL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eBOK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Miejskim Przedsiębiorstwie Wodociągów i Kanalizacji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Wągrowcu</a:t>
            </a:r>
            <a:endParaRPr lang="pl-PL" sz="6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D685CC-12AE-4D21-A65B-769ECDE6C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03" y="121188"/>
            <a:ext cx="5516016" cy="17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23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9.</a:t>
            </a:r>
            <a:r>
              <a:rPr lang="pl-PL" b="1" dirty="0">
                <a:solidFill>
                  <a:srgbClr val="0070C0"/>
                </a:solidFill>
              </a:rPr>
              <a:t> Hasło tymczasowe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F1F148-742C-4DB1-BBE1-83F139A73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792"/>
            <a:ext cx="12192000" cy="4240415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718D873-3968-42C7-81F9-705453EE9D62}"/>
              </a:ext>
            </a:extLst>
          </p:cNvPr>
          <p:cNvCxnSpPr/>
          <p:nvPr/>
        </p:nvCxnSpPr>
        <p:spPr>
          <a:xfrm flipH="1" flipV="1">
            <a:off x="2980944" y="4123944"/>
            <a:ext cx="4032504" cy="7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1B59BD9-8A05-45C0-92DB-78F5269DE087}"/>
              </a:ext>
            </a:extLst>
          </p:cNvPr>
          <p:cNvSpPr txBox="1"/>
          <p:nvPr/>
        </p:nvSpPr>
        <p:spPr>
          <a:xfrm>
            <a:off x="7178040" y="4818889"/>
            <a:ext cx="20330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Hasło tymczasowe</a:t>
            </a:r>
          </a:p>
        </p:txBody>
      </p:sp>
    </p:spTree>
    <p:extLst>
      <p:ext uri="{BB962C8B-B14F-4D97-AF65-F5344CB8AC3E}">
        <p14:creationId xmlns:p14="http://schemas.microsoft.com/office/powerpoint/2010/main" val="21181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546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10. Zaloguj się </a:t>
            </a:r>
            <a:r>
              <a:rPr lang="pl-PL" b="1" dirty="0">
                <a:solidFill>
                  <a:srgbClr val="0070C0"/>
                </a:solidFill>
              </a:rPr>
              <a:t>kodem nabywcy </a:t>
            </a:r>
            <a:r>
              <a:rPr lang="pl-PL" b="1" dirty="0"/>
              <a:t>i </a:t>
            </a:r>
            <a:r>
              <a:rPr lang="pl-PL" b="1" dirty="0">
                <a:solidFill>
                  <a:srgbClr val="0070C0"/>
                </a:solidFill>
              </a:rPr>
              <a:t>hasłem</a:t>
            </a:r>
            <a:r>
              <a:rPr lang="pl-PL" b="1" dirty="0"/>
              <a:t> tymczasowym 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718D873-3968-42C7-81F9-705453EE9D62}"/>
              </a:ext>
            </a:extLst>
          </p:cNvPr>
          <p:cNvCxnSpPr/>
          <p:nvPr/>
        </p:nvCxnSpPr>
        <p:spPr>
          <a:xfrm flipH="1" flipV="1">
            <a:off x="2980944" y="4123944"/>
            <a:ext cx="4032504" cy="7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1B59BD9-8A05-45C0-92DB-78F5269DE087}"/>
              </a:ext>
            </a:extLst>
          </p:cNvPr>
          <p:cNvSpPr txBox="1"/>
          <p:nvPr/>
        </p:nvSpPr>
        <p:spPr>
          <a:xfrm>
            <a:off x="7178040" y="4818889"/>
            <a:ext cx="20330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Hasło tymczasowe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6CDF79-3FBB-4E77-A535-A93057796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9" y="1476002"/>
            <a:ext cx="10007281" cy="3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840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11.Zamień hasło: podaj </a:t>
            </a:r>
            <a:r>
              <a:rPr lang="pl-PL" b="1" dirty="0">
                <a:solidFill>
                  <a:srgbClr val="0070C0"/>
                </a:solidFill>
              </a:rPr>
              <a:t>tymczasowe</a:t>
            </a:r>
            <a:r>
              <a:rPr lang="pl-PL" b="1" dirty="0"/>
              <a:t> i 2 razy Twoje nowe hasło zgodnie z wymaganiami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C1F58E-F8A6-44DC-B714-443EE23C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" y="1237364"/>
            <a:ext cx="10917219" cy="50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462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12. Gratulacje: </a:t>
            </a:r>
            <a:r>
              <a:rPr lang="pl-PL" dirty="0"/>
              <a:t>możesz już korzystać z </a:t>
            </a:r>
            <a:r>
              <a:rPr lang="pl-PL" dirty="0" err="1"/>
              <a:t>eBOK</a:t>
            </a:r>
            <a:r>
              <a:rPr lang="pl-PL" dirty="0"/>
              <a:t> 😀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73AC2A7-38F3-48DD-9B94-E3D3F2847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565"/>
            <a:ext cx="12192000" cy="42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90EAB0-4758-4492-96D6-9360F317F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834940"/>
            <a:ext cx="8806649" cy="419830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4021584" y="674702"/>
            <a:ext cx="67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1. Wejdź na </a:t>
            </a:r>
            <a:r>
              <a:rPr lang="pl-PL" dirty="0">
                <a:hlinkClick r:id="rId4"/>
              </a:rPr>
              <a:t>www.mpwik-wagrowiec.pl</a:t>
            </a:r>
            <a:r>
              <a:rPr lang="pl-PL" dirty="0"/>
              <a:t> (zakładka E-BOK)</a:t>
            </a:r>
          </a:p>
        </p:txBody>
      </p:sp>
    </p:spTree>
    <p:extLst>
      <p:ext uri="{BB962C8B-B14F-4D97-AF65-F5344CB8AC3E}">
        <p14:creationId xmlns:p14="http://schemas.microsoft.com/office/powerpoint/2010/main" val="34062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4021584" y="674703"/>
            <a:ext cx="22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2. Wybierz </a:t>
            </a:r>
            <a:r>
              <a:rPr lang="pl-PL" dirty="0">
                <a:solidFill>
                  <a:srgbClr val="0070C0"/>
                </a:solidFill>
              </a:rPr>
              <a:t>Rejestracja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FB5B9E-625B-486C-AACB-68B28898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4" y="1577769"/>
            <a:ext cx="10173926" cy="47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538301"/>
            <a:ext cx="801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3. Wprowadź </a:t>
            </a:r>
            <a:r>
              <a:rPr lang="pl-PL" dirty="0">
                <a:solidFill>
                  <a:srgbClr val="0070C0"/>
                </a:solidFill>
              </a:rPr>
              <a:t>login</a:t>
            </a:r>
            <a:r>
              <a:rPr lang="pl-PL" dirty="0"/>
              <a:t> (</a:t>
            </a:r>
            <a:r>
              <a:rPr lang="pl-PL" dirty="0">
                <a:solidFill>
                  <a:srgbClr val="0070C0"/>
                </a:solidFill>
              </a:rPr>
              <a:t>Kod nabywcy z faktury</a:t>
            </a:r>
            <a:r>
              <a:rPr lang="pl-PL" dirty="0"/>
              <a:t>), podaj adres e-mail, wpisz kod z obrazka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901A85-707F-4149-80E3-1DEAA4A6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9" y="1384917"/>
            <a:ext cx="10544788" cy="49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443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4. Po uzupełnieniu danych wybierz </a:t>
            </a:r>
            <a:r>
              <a:rPr lang="pl-PL" b="1" dirty="0">
                <a:solidFill>
                  <a:srgbClr val="0070C0"/>
                </a:solidFill>
              </a:rPr>
              <a:t>Potwierdź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901A85-707F-4149-80E3-1DEAA4A6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9" y="1384917"/>
            <a:ext cx="10544788" cy="497143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AEF265-0F0F-4CE4-B0E6-E486223B9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615"/>
            <a:ext cx="11017188" cy="51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898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5. Uzupełnij dane: </a:t>
            </a:r>
            <a:r>
              <a:rPr lang="pl-PL" b="1" dirty="0">
                <a:solidFill>
                  <a:srgbClr val="0070C0"/>
                </a:solidFill>
              </a:rPr>
              <a:t>kod jednorazowy </a:t>
            </a:r>
            <a:r>
              <a:rPr lang="pl-PL" dirty="0"/>
              <a:t>(znajdziesz w osobnej wiadomości poczta elektroniczna)</a:t>
            </a:r>
            <a:r>
              <a:rPr lang="pl-PL" b="1" dirty="0"/>
              <a:t>, </a:t>
            </a:r>
          </a:p>
          <a:p>
            <a:r>
              <a:rPr lang="pl-PL" b="1" dirty="0">
                <a:solidFill>
                  <a:srgbClr val="0070C0"/>
                </a:solidFill>
              </a:rPr>
              <a:t>Nazwa nabywcy</a:t>
            </a:r>
            <a:r>
              <a:rPr lang="pl-PL" b="1" dirty="0"/>
              <a:t>, </a:t>
            </a:r>
            <a:r>
              <a:rPr lang="pl-PL" b="1" dirty="0">
                <a:solidFill>
                  <a:srgbClr val="0070C0"/>
                </a:solidFill>
              </a:rPr>
              <a:t>Nr faktury </a:t>
            </a:r>
            <a:r>
              <a:rPr lang="pl-PL" dirty="0"/>
              <a:t>(1 z 3 ostatnich), </a:t>
            </a:r>
            <a:r>
              <a:rPr lang="pl-PL" b="1" dirty="0">
                <a:solidFill>
                  <a:srgbClr val="0070C0"/>
                </a:solidFill>
              </a:rPr>
              <a:t>Kwota brutto (z faktury)</a:t>
            </a:r>
          </a:p>
          <a:p>
            <a:r>
              <a:rPr lang="pl-PL" dirty="0"/>
              <a:t>Jeżeli chcesz faktury w postaci elektronicznej zaznacz </a:t>
            </a:r>
            <a:r>
              <a:rPr lang="pl-PL" b="1" dirty="0"/>
              <a:t>TAK</a:t>
            </a:r>
          </a:p>
          <a:p>
            <a:r>
              <a:rPr lang="pl-PL" dirty="0"/>
              <a:t>Zaakceptuj politykę prywatności </a:t>
            </a:r>
            <a:r>
              <a:rPr lang="pl-PL" b="1" dirty="0"/>
              <a:t>TAK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6C75CC-E845-4A9D-9906-7A7A4C3C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" y="1913152"/>
            <a:ext cx="9490229" cy="444319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77E5C95-F797-4DEB-AE7C-2F24A41A9A7B}"/>
              </a:ext>
            </a:extLst>
          </p:cNvPr>
          <p:cNvSpPr txBox="1"/>
          <p:nvPr/>
        </p:nvSpPr>
        <p:spPr>
          <a:xfrm>
            <a:off x="9188389" y="1420305"/>
            <a:ext cx="227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Numer faktury: R 2020/2918738</a:t>
            </a:r>
          </a:p>
          <a:p>
            <a:r>
              <a:rPr lang="pl-PL" sz="1200" dirty="0">
                <a:solidFill>
                  <a:srgbClr val="FF0000"/>
                </a:solidFill>
              </a:rPr>
              <a:t>UWAGA: po R użyj spacja</a:t>
            </a:r>
          </a:p>
        </p:txBody>
      </p:sp>
    </p:spTree>
    <p:extLst>
      <p:ext uri="{BB962C8B-B14F-4D97-AF65-F5344CB8AC3E}">
        <p14:creationId xmlns:p14="http://schemas.microsoft.com/office/powerpoint/2010/main" val="24712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746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6.</a:t>
            </a:r>
            <a:r>
              <a:rPr lang="pl-PL" b="1" dirty="0">
                <a:solidFill>
                  <a:srgbClr val="0070C0"/>
                </a:solidFill>
              </a:rPr>
              <a:t> kod jednorazowy </a:t>
            </a:r>
            <a:r>
              <a:rPr lang="pl-PL" dirty="0"/>
              <a:t>(znajdziesz w osobnej wiadomości poczta elektroniczna)</a:t>
            </a:r>
            <a:r>
              <a:rPr lang="pl-PL" b="1" dirty="0"/>
              <a:t>,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44D7EA-9FBA-4FCC-8894-CF2231E83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938"/>
            <a:ext cx="12192000" cy="4414123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91B4AE50-F541-4BEC-A764-941E3D7C0A19}"/>
              </a:ext>
            </a:extLst>
          </p:cNvPr>
          <p:cNvCxnSpPr>
            <a:cxnSpLocks/>
          </p:cNvCxnSpPr>
          <p:nvPr/>
        </p:nvCxnSpPr>
        <p:spPr>
          <a:xfrm flipH="1" flipV="1">
            <a:off x="4305671" y="3586579"/>
            <a:ext cx="3071673" cy="2049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F1D993B-3C4E-4470-AEBE-419C80EB1CEC}"/>
              </a:ext>
            </a:extLst>
          </p:cNvPr>
          <p:cNvSpPr txBox="1"/>
          <p:nvPr/>
        </p:nvSpPr>
        <p:spPr>
          <a:xfrm>
            <a:off x="7377344" y="5482666"/>
            <a:ext cx="210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KOD JEDNORAZOWY</a:t>
            </a:r>
          </a:p>
        </p:txBody>
      </p:sp>
    </p:spTree>
    <p:extLst>
      <p:ext uri="{BB962C8B-B14F-4D97-AF65-F5344CB8AC3E}">
        <p14:creationId xmlns:p14="http://schemas.microsoft.com/office/powerpoint/2010/main" val="341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573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7. Wypełniony formularz rejestracyjny- </a:t>
            </a:r>
            <a:r>
              <a:rPr lang="pl-PL" dirty="0"/>
              <a:t>wybierz</a:t>
            </a:r>
            <a:r>
              <a:rPr lang="pl-PL" b="1" dirty="0"/>
              <a:t> </a:t>
            </a:r>
            <a:r>
              <a:rPr lang="pl-PL" b="1" dirty="0">
                <a:solidFill>
                  <a:srgbClr val="0070C0"/>
                </a:solidFill>
              </a:rPr>
              <a:t>Potwierdź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AD7B42-0B14-44DF-870C-5D4BB2103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" y="1190667"/>
            <a:ext cx="10617693" cy="49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9E611B-8071-4498-A6F7-3D9310A9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16334" cy="825542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210541" y="6356350"/>
            <a:ext cx="7599284" cy="365125"/>
          </a:xfrm>
        </p:spPr>
        <p:txBody>
          <a:bodyPr/>
          <a:lstStyle/>
          <a:p>
            <a:r>
              <a:rPr lang="pl-PL" dirty="0"/>
              <a:t>Miejskie Przedsiębiorstwo Wodociągów i Kanalizacji Sp. z o.o. Wągrowiec, ul. Janowiecka 100, 62-100 Wągrowiec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1FD4-AD69-4B42-B26B-34F025D9875A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E5BE5C-10F6-46F9-A4C1-DA224F046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9125"/>
            <a:ext cx="9365941" cy="43820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FCFC658-65E0-4F6A-A644-A9532E860E5D}"/>
              </a:ext>
            </a:extLst>
          </p:cNvPr>
          <p:cNvSpPr txBox="1"/>
          <p:nvPr/>
        </p:nvSpPr>
        <p:spPr>
          <a:xfrm>
            <a:off x="3454534" y="650460"/>
            <a:ext cx="813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8. UDANA rejestracja – </a:t>
            </a:r>
            <a:r>
              <a:rPr lang="pl-PL" b="1" dirty="0">
                <a:solidFill>
                  <a:srgbClr val="0070C0"/>
                </a:solidFill>
              </a:rPr>
              <a:t>wysłaliśmy hasło tymczasowe na pocztę e-mail.</a:t>
            </a:r>
          </a:p>
          <a:p>
            <a:r>
              <a:rPr lang="pl-PL" b="1" dirty="0">
                <a:solidFill>
                  <a:srgbClr val="FF0000"/>
                </a:solidFill>
              </a:rPr>
              <a:t>UWAGA ze względów bezpieczeństwa i RODO pracownicy MPWiK nie mają dostępu </a:t>
            </a:r>
          </a:p>
          <a:p>
            <a:r>
              <a:rPr lang="pl-PL" b="1" dirty="0">
                <a:solidFill>
                  <a:srgbClr val="FF0000"/>
                </a:solidFill>
              </a:rPr>
              <a:t>ani podglądu do haseł tymczasowych, nie mogą ich również generować na życzenie. </a:t>
            </a:r>
          </a:p>
        </p:txBody>
      </p:sp>
    </p:spTree>
    <p:extLst>
      <p:ext uri="{BB962C8B-B14F-4D97-AF65-F5344CB8AC3E}">
        <p14:creationId xmlns:p14="http://schemas.microsoft.com/office/powerpoint/2010/main" val="30905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482</Words>
  <Application>Microsoft Office PowerPoint</Application>
  <PresentationFormat>Panoramiczny</PresentationFormat>
  <Paragraphs>47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Jak założyć elektroniczne  Biuro Obsługi Klienta (eBOK)  w Miejskim Przedsiębiorstwie Wodociągów i Kanalizacji  w Wągrowcu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Miejskie Przedsiębiorstwo Wodociągów i Kanalizacji  w Wągrowcu</dc:title>
  <dc:creator>Jarosław Kapałczyński</dc:creator>
  <cp:lastModifiedBy>Jarosław Kapałczyński</cp:lastModifiedBy>
  <cp:revision>104</cp:revision>
  <cp:lastPrinted>2021-01-15T08:36:16Z</cp:lastPrinted>
  <dcterms:created xsi:type="dcterms:W3CDTF">2019-06-04T05:44:48Z</dcterms:created>
  <dcterms:modified xsi:type="dcterms:W3CDTF">2021-01-15T09:04:06Z</dcterms:modified>
</cp:coreProperties>
</file>